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6" r:id="rId9"/>
    <p:sldId id="279" r:id="rId10"/>
    <p:sldId id="267" r:id="rId11"/>
    <p:sldId id="280" r:id="rId12"/>
    <p:sldId id="269" r:id="rId13"/>
    <p:sldId id="270" r:id="rId14"/>
    <p:sldId id="273" r:id="rId15"/>
    <p:sldId id="275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83"/>
    <p:restoredTop sz="95928"/>
  </p:normalViewPr>
  <p:slideViewPr>
    <p:cSldViewPr snapToGrid="0" snapToObjects="1">
      <p:cViewPr varScale="1">
        <p:scale>
          <a:sx n="110" d="100"/>
          <a:sy n="110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tiff>
</file>

<file path=ppt/media/image14.jpg>
</file>

<file path=ppt/media/image15.tiff>
</file>

<file path=ppt/media/image16.tiff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wma>
</file>

<file path=ppt/media/media2.wma>
</file>

<file path=ppt/media/media3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051A5-6EA0-C24F-ABE5-F9468F04AF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38CC6A-F557-8544-AC3F-E064FBBDF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52A76-6AA3-4E4B-9D93-BE696315F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3DB8F-B46B-EE4E-87BD-EF16D8799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F48C8-DB6F-0D49-95D7-DB92AB861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587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1E474-B601-3147-AAD5-77DE11714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35832-FD38-104B-842D-4C6A84A15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3C181-A916-3A4F-AF78-308F0DD12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73C20-F6E3-0F40-BF50-C490D6C14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87104-F490-DA47-8989-84F938E42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769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B0A14A-72EE-514F-B726-6B0223BB5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1B6D3E-7B8B-724B-9786-C990C8F54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46C4A-61A2-9D46-9BA9-40CBADA97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13259-2610-C248-9ADE-569CB235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45856-AF78-4846-B7E9-AE764700E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64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9240E-0C7D-7042-8A54-F8F25979B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2FFFB-2011-BB42-9ADE-BC8555661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09850-34FE-5147-A56F-CCBE197A4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54A8F-7C8B-EA40-A53D-86CAE6D85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2D36C-513C-9E49-BE53-A9A9C8F0F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63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DE06E-8787-864C-AC72-70AFCECD0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34FC9-2538-E241-88F9-2DF60430B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53208-AF3E-3B4B-AE7E-C07185E29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CCA16-C728-3942-8683-8015DF742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71DA4-75AA-2345-BB20-2C974DA15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08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C16ED-1D90-424F-84BF-11202B14C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C8ADC-74B4-8040-A76F-7867083512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567E25-0978-4247-8C39-912CE6750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3D51C4-0506-2E42-ACD9-437EF6BCE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9ABB31-9DD9-CE40-9243-0FE038AA8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14441-435C-9C44-89EE-0E8096AA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30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CAF37-4164-B248-A3BE-EB73F80C2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E4B39-0233-F441-99DF-B019DBF73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BAF163-6505-3046-AF73-A3B2905D73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DEC41-5F83-F047-AFBF-31142B5A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B45CEA-BB50-C54A-B28F-E968DEDD52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7B1E58-9F3E-4242-8D90-59E25E2BC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79A396-1146-0741-B93B-7B2A5712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C659F5-6F36-EC4A-ABDC-E10959519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91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B54AA-D7D2-094F-8605-0E352ECCE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41F777-6136-414F-8B5D-0F4C84B4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7BF005-AA92-D74B-8EA7-E3F6088C8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03E69-E8D1-D742-9F35-D8C376C66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119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6304F7-09F0-854E-B63F-8E0519B81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11C578-6AC8-FE45-A49A-CF22A49BE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F5893-F4F7-544C-9C9F-968641A4E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73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2BA49-1089-6841-AD4C-B91EEB154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7FBCC-1E5E-5840-AA12-3F0360C90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EE39FF-C0EA-D048-97E0-E879998DD3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16725A-959F-9343-94E6-23093200A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90B816-E96D-E040-B27F-CAED72945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CFF3FA-5089-F547-ADD7-2139F23CB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199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DCEAF-FC6B-F64A-9604-31E6381D8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198653-F163-304F-BFE5-DE196CC95B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50C382-BB12-464E-9BA4-739A5E15D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756649-4EC8-D649-BE81-337DB2B40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433A1-0198-1F4F-98B4-7021DBD24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C3A4D9-10F5-F44D-AA97-3105B8E40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4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ABDF58-EDAE-5147-AA3D-F198FAB68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7F0637-D0D8-F740-A703-DBBB8D21B8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6A3DB-ABBB-1144-8848-8ED51AC466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AA9CF-57B8-7B4F-82BE-FA2104CBA6ED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F4332-32CA-9B43-A82B-6F2542BE2A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AD95A-6F43-594F-A303-83C2C3F5A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840B8-F433-B945-AAEE-E60D4BD98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7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jpg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10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image">
            <a:extLst>
              <a:ext uri="{FF2B5EF4-FFF2-40B4-BE49-F238E27FC236}">
                <a16:creationId xmlns:a16="http://schemas.microsoft.com/office/drawing/2014/main" id="{CBC719E3-9077-43FA-AC10-C7F95A2FFD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8" y="5137"/>
            <a:ext cx="12199025" cy="6857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1FB32D-BA1B-4A35-9225-19FB5217A5F8}"/>
              </a:ext>
            </a:extLst>
          </p:cNvPr>
          <p:cNvSpPr/>
          <p:nvPr/>
        </p:nvSpPr>
        <p:spPr>
          <a:xfrm>
            <a:off x="412594" y="238712"/>
            <a:ext cx="11385395" cy="6390841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36B3D20D-5140-421C-A38D-FE96B0FBAD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028941" y="412366"/>
            <a:ext cx="2024111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E9C0801D-F1E1-43E8-9C78-181AC25E1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524" y="326323"/>
            <a:ext cx="2024111" cy="1247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82590BF-EA89-4FED-A690-17ABC1C41F79}"/>
              </a:ext>
            </a:extLst>
          </p:cNvPr>
          <p:cNvSpPr/>
          <p:nvPr/>
        </p:nvSpPr>
        <p:spPr>
          <a:xfrm>
            <a:off x="6671442" y="5792299"/>
            <a:ext cx="5107963" cy="6377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Bùi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Thị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Thanh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endParaRPr 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97E628-B9B3-4FB7-A195-C7E3507CB94B}"/>
              </a:ext>
            </a:extLst>
          </p:cNvPr>
          <p:cNvSpPr/>
          <p:nvPr/>
        </p:nvSpPr>
        <p:spPr>
          <a:xfrm>
            <a:off x="3362334" y="1812296"/>
            <a:ext cx="8417071" cy="1611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第</a:t>
            </a:r>
            <a:r>
              <a:rPr lang="en-US" altLang="ja-JP" sz="5000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4</a:t>
            </a:r>
            <a:r>
              <a:rPr lang="ja-JP" altLang="en-US" sz="500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課</a:t>
            </a:r>
            <a:endParaRPr lang="en-US" sz="5000" dirty="0">
              <a:solidFill>
                <a:schemeClr val="tx1"/>
              </a:solidFill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algn="ctr"/>
            <a:r>
              <a:rPr lang="en-US" sz="60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游明朝" panose="02020400000000000000" pitchFamily="18" charset="-128"/>
                <a:ea typeface="游明朝" panose="02020400000000000000" pitchFamily="18" charset="-128"/>
              </a:rPr>
              <a:t>住んでいる町で</a:t>
            </a:r>
            <a:endParaRPr lang="en-US" sz="6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游明朝" panose="02020400000000000000" pitchFamily="18" charset="-128"/>
              <a:ea typeface="游明朝" panose="02020400000000000000" pitchFamily="18" charset="-128"/>
            </a:endParaRPr>
          </a:p>
        </p:txBody>
      </p:sp>
      <p:pic>
        <p:nvPicPr>
          <p:cNvPr id="26" name="Picture 8" descr="Home Page - FPTU HCM">
            <a:extLst>
              <a:ext uri="{FF2B5EF4-FFF2-40B4-BE49-F238E27FC236}">
                <a16:creationId xmlns:a16="http://schemas.microsoft.com/office/drawing/2014/main" id="{BAB2A5EC-44C8-4918-99E2-04E7044409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6" b="12960"/>
          <a:stretch/>
        </p:blipFill>
        <p:spPr bwMode="auto">
          <a:xfrm>
            <a:off x="3046341" y="388786"/>
            <a:ext cx="5511659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1ECE25-2100-A647-8B5E-D28A0410DE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8351" y="3434134"/>
            <a:ext cx="3283091" cy="29879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529A2AA-0256-3142-A76B-015774D80B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010" y="2009529"/>
            <a:ext cx="2968324" cy="46097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CEC688-7131-5F49-A803-1453528117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1442" y="3429172"/>
            <a:ext cx="5107963" cy="2334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829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8C1C18B-E280-6C4D-9366-75359374C03F}"/>
              </a:ext>
            </a:extLst>
          </p:cNvPr>
          <p:cNvSpPr/>
          <p:nvPr/>
        </p:nvSpPr>
        <p:spPr>
          <a:xfrm>
            <a:off x="0" y="1828484"/>
            <a:ext cx="11708780" cy="4813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70000"/>
              </a:lnSpc>
            </a:pPr>
            <a:endParaRPr lang="vi-VN" altLang="ja-JP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  <a:p>
            <a:pPr>
              <a:lnSpc>
                <a:spcPct val="150000"/>
              </a:lnSpc>
            </a:pPr>
            <a:r>
              <a:rPr lang="ja-JP" altLang="en-US" sz="280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⑥　来週、友達と飲み会をします・いい店を紹介してもらえませんか　</a:t>
            </a:r>
            <a:r>
              <a:rPr lang="en-US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  <a:sym typeface="Wingdings 3" panose="05040102010807070707" pitchFamily="18" charset="2"/>
              </a:rPr>
              <a:t></a:t>
            </a:r>
            <a:endParaRPr lang="en-US" sz="2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ja-JP" altLang="en-US" sz="280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⑦　質問があります・駅から市民運動公園までどのくらいかかりますか　</a:t>
            </a:r>
            <a:r>
              <a:rPr lang="en-US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  <a:sym typeface="Wingdings 3" panose="05040102010807070707" pitchFamily="18" charset="2"/>
              </a:rPr>
              <a:t></a:t>
            </a:r>
            <a:endParaRPr lang="en-US" sz="2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ja-JP" altLang="en-US" sz="280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⑧　水道の水が止まりません・見に来てもらえませんか</a:t>
            </a:r>
            <a:endParaRPr lang="vi-VN" altLang="ja-JP" sz="2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  <a:sym typeface="Wingdings 3" panose="05040102010807070707" pitchFamily="18" charset="2"/>
              </a:rPr>
              <a:t>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627BD6-B82E-FD42-ABEC-7165B0CD46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7454" y="4705815"/>
            <a:ext cx="2868337" cy="215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5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チャレンジ </a:t>
            </a:r>
            <a:r>
              <a:rPr lang="vi-VN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Yu Mincho" panose="02020400000000000000" pitchFamily="18" charset="-128"/>
              </a:rPr>
              <a:t>2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cap="none" spc="0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47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71C2752-65F6-5C4E-8D87-0121A08CB01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43756" y="1674728"/>
            <a:ext cx="7848244" cy="5183271"/>
          </a:xfrm>
          <a:prstGeom prst="rect">
            <a:avLst/>
          </a:prstGeom>
        </p:spPr>
      </p:pic>
      <p:pic>
        <p:nvPicPr>
          <p:cNvPr id="2" name="47 4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746016" y="51119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451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〜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なら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Rectangle 1">
            <a:extLst>
              <a:ext uri="{FF2B5EF4-FFF2-40B4-BE49-F238E27FC236}">
                <a16:creationId xmlns:a16="http://schemas.microsoft.com/office/drawing/2014/main" id="{D3771667-31F1-FA4C-B44E-0F81A9A0D4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0303" y="3694826"/>
            <a:ext cx="9724137" cy="3163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800" dirty="0">
                <a:ea typeface="Yu Mincho" panose="02020400000000000000" pitchFamily="18" charset="-128"/>
                <a:cs typeface="Times New Roman" panose="02020603050405020304" pitchFamily="18" charset="0"/>
              </a:rPr>
              <a:t>Tôi muốn mua xe đạp, bạn có biết cửa hàng nào tốt không?</a:t>
            </a:r>
          </a:p>
          <a:p>
            <a:pPr algn="l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vi-VN" altLang="en-US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自転車を　買いたい</a:t>
            </a:r>
            <a:r>
              <a:rPr lang="vi-VN" altLang="en-US" sz="2800" b="1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んですが</a:t>
            </a:r>
            <a:r>
              <a:rPr lang="vi-VN" altLang="en-US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、いい店を知りませんか。</a:t>
            </a:r>
            <a:endParaRPr lang="vi-VN" altLang="en-US" sz="2800" dirty="0">
              <a:ea typeface="Yu Mincho" panose="02020400000000000000" pitchFamily="18" charset="-128"/>
            </a:endParaRPr>
          </a:p>
          <a:p>
            <a:pPr algn="l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800" dirty="0">
                <a:ea typeface="Yu Mincho" panose="02020400000000000000" pitchFamily="18" charset="-128"/>
                <a:cs typeface="Times New Roman" panose="02020603050405020304" pitchFamily="18" charset="0"/>
              </a:rPr>
              <a:t>Nếu là xe đạp, cửa hàng xe đạp Tanaka thì tốt đấy.</a:t>
            </a:r>
          </a:p>
          <a:p>
            <a:pPr algn="l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vi-VN" altLang="en-US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。。。</a:t>
            </a:r>
            <a:r>
              <a:rPr lang="vi-VN" altLang="en-US" sz="2800" u="sng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自転車</a:t>
            </a:r>
            <a:r>
              <a:rPr lang="vi-VN" altLang="en-US" sz="2800" b="1" dirty="0">
                <a:solidFill>
                  <a:srgbClr val="FF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なら</a:t>
            </a:r>
            <a:r>
              <a:rPr lang="vi-VN" altLang="en-US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、田中自転車がいいですよ</a:t>
            </a:r>
            <a:r>
              <a:rPr lang="vi-VN" altLang="en-US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。</a:t>
            </a:r>
          </a:p>
          <a:p>
            <a:pPr algn="l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vi-VN" alt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2ADF323-B3FD-1F49-84B8-532ED40DE8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454" y="1756897"/>
            <a:ext cx="3229204" cy="1880588"/>
          </a:xfrm>
          <a:prstGeom prst="rect">
            <a:avLst/>
          </a:prstGeom>
        </p:spPr>
      </p:pic>
      <p:sp>
        <p:nvSpPr>
          <p:cNvPr id="16" name="Down Arrow Callout 15">
            <a:extLst>
              <a:ext uri="{FF2B5EF4-FFF2-40B4-BE49-F238E27FC236}">
                <a16:creationId xmlns:a16="http://schemas.microsoft.com/office/drawing/2014/main" id="{004EFD1C-1D97-2A47-B694-9B526F92A132}"/>
              </a:ext>
            </a:extLst>
          </p:cNvPr>
          <p:cNvSpPr/>
          <p:nvPr/>
        </p:nvSpPr>
        <p:spPr>
          <a:xfrm rot="452801">
            <a:off x="6856576" y="2333911"/>
            <a:ext cx="2607332" cy="1208715"/>
          </a:xfrm>
          <a:prstGeom prst="downArrowCallout">
            <a:avLst>
              <a:gd name="adj1" fmla="val 25000"/>
              <a:gd name="adj2" fmla="val 39463"/>
              <a:gd name="adj3" fmla="val 25000"/>
              <a:gd name="adj4" fmla="val 64977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N + </a:t>
            </a:r>
            <a:r>
              <a:rPr lang="ja-JP" altLang="en-US" sz="4800" dirty="0"/>
              <a:t>なら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60825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6000" b="1" cap="none" spc="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〜</a:t>
            </a:r>
            <a:r>
              <a:rPr lang="ja-JP" altLang="en-US" sz="6000" b="1" cap="none" spc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なら</a:t>
            </a:r>
            <a:endParaRPr lang="en-US" sz="6000" b="1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BC65B12-3CDC-E94B-B2FD-2A080ECD2DC7}"/>
              </a:ext>
            </a:extLst>
          </p:cNvPr>
          <p:cNvSpPr/>
          <p:nvPr/>
        </p:nvSpPr>
        <p:spPr>
          <a:xfrm>
            <a:off x="146209" y="2297152"/>
            <a:ext cx="8123712" cy="4552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vi-VN" altLang="en-US" sz="2800" dirty="0">
                <a:ea typeface="Yu Mincho" panose="02020400000000000000" pitchFamily="18" charset="-128"/>
                <a:cs typeface="Times New Roman" panose="02020603050405020304" pitchFamily="18" charset="0"/>
              </a:rPr>
              <a:t>Tôi muốn cắt tốc, xin hãy chỉ cho tốt mỹ viện tốt.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vi-VN" altLang="en-US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髪を切りたいんですが、いい美容院(びよういん)を　教えてください。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vi-VN" altLang="en-US" sz="2800" dirty="0">
                <a:ea typeface="Yu Mincho" panose="02020400000000000000" pitchFamily="18" charset="-128"/>
                <a:cs typeface="Times New Roman" panose="02020603050405020304" pitchFamily="18" charset="0"/>
              </a:rPr>
              <a:t>Nếu là cắt tóc, thì cửa tiệm có tên là AnJu thì tốt đấy.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vi-VN" altLang="en-US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＿＿髪を</a:t>
            </a:r>
            <a:r>
              <a:rPr lang="vi-VN" altLang="en-US" sz="2800" u="sng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切る</a:t>
            </a:r>
            <a:r>
              <a:rPr lang="vi-VN" altLang="en-US" sz="2800" dirty="0">
                <a:solidFill>
                  <a:srgbClr val="FF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なら</a:t>
            </a:r>
            <a:r>
              <a:rPr lang="vi-VN" altLang="en-US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、アンジュという美容院(びよういん)がいいです。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1B0E51-A254-3148-BE75-3EFB7812E3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1278" y="3389971"/>
            <a:ext cx="3093522" cy="3093522"/>
          </a:xfrm>
          <a:prstGeom prst="rect">
            <a:avLst/>
          </a:prstGeom>
        </p:spPr>
      </p:pic>
      <p:sp>
        <p:nvSpPr>
          <p:cNvPr id="16" name="Down Arrow Callout 15">
            <a:extLst>
              <a:ext uri="{FF2B5EF4-FFF2-40B4-BE49-F238E27FC236}">
                <a16:creationId xmlns:a16="http://schemas.microsoft.com/office/drawing/2014/main" id="{C4E5CD20-947C-AE47-A14B-BCE4F96A5B68}"/>
              </a:ext>
            </a:extLst>
          </p:cNvPr>
          <p:cNvSpPr/>
          <p:nvPr/>
        </p:nvSpPr>
        <p:spPr>
          <a:xfrm rot="452801">
            <a:off x="7811351" y="1886580"/>
            <a:ext cx="3313880" cy="1330572"/>
          </a:xfrm>
          <a:prstGeom prst="downArrowCallout">
            <a:avLst>
              <a:gd name="adj1" fmla="val 25000"/>
              <a:gd name="adj2" fmla="val 39463"/>
              <a:gd name="adj3" fmla="val 25000"/>
              <a:gd name="adj4" fmla="val 6497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800" dirty="0" err="1"/>
              <a:t>Vdict</a:t>
            </a:r>
            <a:r>
              <a:rPr lang="en-US" sz="4800" dirty="0"/>
              <a:t> + </a:t>
            </a:r>
            <a:r>
              <a:rPr lang="ja-JP" altLang="en-US" sz="4800" dirty="0"/>
              <a:t>なら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35058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5" y="159644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BDD941D-92DD-3E47-8196-28E5685C610C}"/>
              </a:ext>
            </a:extLst>
          </p:cNvPr>
          <p:cNvSpPr/>
          <p:nvPr/>
        </p:nvSpPr>
        <p:spPr>
          <a:xfrm>
            <a:off x="325150" y="2228270"/>
            <a:ext cx="11541699" cy="328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vi-VN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       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A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：茶道を習いたいです・ところ</a:t>
            </a:r>
            <a:endParaRPr lang="en-US" sz="3200" dirty="0">
              <a:effectLst/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　</a:t>
            </a:r>
            <a:r>
              <a:rPr lang="ja-JP" altLang="en-US" sz="32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B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：山川茶道教室</a:t>
            </a:r>
            <a:endParaRPr lang="en-US" sz="3200" dirty="0">
              <a:effectLst/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3200" dirty="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  <a:sym typeface="Wingdings" pitchFamily="2" charset="2"/>
              </a:rPr>
              <a:t>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A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：茶道を習いたい</a:t>
            </a:r>
            <a:r>
              <a:rPr lang="ja-JP" altLang="en-US" sz="3200"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んですが、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いいところを知りませんか。</a:t>
            </a:r>
            <a:endParaRPr lang="en-US" sz="3200" dirty="0">
              <a:effectLst/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　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B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：茶道を習いたい</a:t>
            </a:r>
            <a:r>
              <a:rPr lang="ja-JP" altLang="en-US" sz="3200">
                <a:highlight>
                  <a:srgbClr val="FFFF00"/>
                </a:highlight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なら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、山川茶道教室がいいですよ。</a:t>
            </a:r>
            <a:endParaRPr lang="en-US" sz="3200" dirty="0">
              <a:effectLst/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6207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FBE7478-4A09-5A48-8175-6D79CB66182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798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60000"/>
              </a:lnSpc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①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A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：自転車を買いたいです店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60000"/>
              </a:lnSpc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B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：ハッピースーパーしゅう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60000"/>
              </a:lnSpc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②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A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：パソコンを修理したいです店でんう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60000"/>
              </a:lnSpc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B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：サカイ電器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60000"/>
              </a:lnSpc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③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A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：髪を切りたいです美容院げょ</a:t>
            </a:r>
            <a:endParaRPr lang="en-US" altLang="ja-JP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l">
              <a:lnSpc>
                <a:spcPct val="160000"/>
              </a:lnSpc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　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B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：アンジェという美容院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41633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7C228F0-138E-3D4A-B43D-D397A586374F}"/>
              </a:ext>
            </a:extLst>
          </p:cNvPr>
          <p:cNvSpPr/>
          <p:nvPr/>
        </p:nvSpPr>
        <p:spPr>
          <a:xfrm>
            <a:off x="364868" y="1733229"/>
            <a:ext cx="10983071" cy="4964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④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A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：てんぶらを食べたいです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　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B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：みどり屋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⑤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A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：歯が痛いです・歯医者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　</a:t>
            </a:r>
            <a:r>
              <a:rPr lang="vi-VN" altLang="ja-JP" sz="3200" dirty="0">
                <a:ea typeface="Yu Mincho" panose="02020400000000000000" pitchFamily="18" charset="-128"/>
                <a:cs typeface="Arial Unicode MS" panose="020B0604020202020204" pitchFamily="34" charset="-128"/>
              </a:rPr>
              <a:t>    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B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：南歯科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⑥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A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：引っ越しをしたいです・会社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　　</a:t>
            </a:r>
            <a:r>
              <a:rPr lang="en-US" sz="32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B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：あさひ引っ越しセンター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85082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42662B-1362-425A-BB1A-1CAB07CE6040}"/>
              </a:ext>
            </a:extLst>
          </p:cNvPr>
          <p:cNvSpPr/>
          <p:nvPr/>
        </p:nvSpPr>
        <p:spPr>
          <a:xfrm>
            <a:off x="1802709" y="5873402"/>
            <a:ext cx="4330115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000" b="1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聞いてみよう</a:t>
            </a:r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B300031-A235-48D7-941C-912FA4FD4182}"/>
              </a:ext>
            </a:extLst>
          </p:cNvPr>
          <p:cNvSpPr/>
          <p:nvPr/>
        </p:nvSpPr>
        <p:spPr>
          <a:xfrm>
            <a:off x="6182838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1040EE8-C257-42B4-8BC0-6D000F866F72}"/>
              </a:ext>
            </a:extLst>
          </p:cNvPr>
          <p:cNvSpPr/>
          <p:nvPr/>
        </p:nvSpPr>
        <p:spPr>
          <a:xfrm>
            <a:off x="6523205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45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1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E8AF224B-A353-4F78-AC3E-0B11392CE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3D9CC83-A724-4B70-9F2A-D635481B940E}"/>
              </a:ext>
            </a:extLst>
          </p:cNvPr>
          <p:cNvSpPr/>
          <p:nvPr/>
        </p:nvSpPr>
        <p:spPr>
          <a:xfrm>
            <a:off x="6732837" y="276712"/>
            <a:ext cx="4330115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000" b="1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話してみよう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78BA5D7-F830-47A4-AB3B-5F14170C23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5517" y="35679"/>
            <a:ext cx="799539" cy="967965"/>
          </a:xfrm>
          <a:prstGeom prst="rect">
            <a:avLst/>
          </a:prstGeom>
        </p:spPr>
      </p:pic>
      <p:pic>
        <p:nvPicPr>
          <p:cNvPr id="13" name="Picture 8" descr="Home Page - FPTU HCM">
            <a:extLst>
              <a:ext uri="{FF2B5EF4-FFF2-40B4-BE49-F238E27FC236}">
                <a16:creationId xmlns:a16="http://schemas.microsoft.com/office/drawing/2014/main" id="{B728D162-B116-42FA-A40C-0B2776BD1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6" b="12960"/>
          <a:stretch/>
        </p:blipFill>
        <p:spPr bwMode="auto">
          <a:xfrm>
            <a:off x="618077" y="333591"/>
            <a:ext cx="3510039" cy="625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DF426D-7612-F949-B6EA-802D971F57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384" y="1257790"/>
            <a:ext cx="3283091" cy="298792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C952104-E7E6-6044-BFB3-821B71F137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8527" y="1257790"/>
            <a:ext cx="3266342" cy="49695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108713C-CF26-C649-B31E-3C1ABAA6E9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87138" y="3377703"/>
            <a:ext cx="5107963" cy="2334260"/>
          </a:xfrm>
          <a:prstGeom prst="rect">
            <a:avLst/>
          </a:prstGeom>
        </p:spPr>
      </p:pic>
      <p:pic>
        <p:nvPicPr>
          <p:cNvPr id="3" name="45 4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090358" y="625685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92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Yu Mincho" panose="02020400000000000000" pitchFamily="18" charset="-128"/>
              </a:rPr>
              <a:t>1 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生活を楽しむ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44B7D1-0BB5-AF4E-81E8-11CF6FB44C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259" y="1926967"/>
            <a:ext cx="11698532" cy="477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524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1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cap="none" spc="0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46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8A2ACE-EB49-734F-B902-9913B13A10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99835" y="1674729"/>
            <a:ext cx="7845956" cy="5127771"/>
          </a:xfrm>
          <a:prstGeom prst="rect">
            <a:avLst/>
          </a:prstGeom>
        </p:spPr>
      </p:pic>
      <p:pic>
        <p:nvPicPr>
          <p:cNvPr id="2" name="46 4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741256" y="512986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96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普通形んですが、</a:t>
            </a:r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＿＿</a:t>
            </a:r>
            <a:endParaRPr lang="vi-VN" altLang="ja-JP" sz="6000" dirty="0">
              <a:solidFill>
                <a:srgbClr val="FF0000"/>
              </a:solidFill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A5C257A-EA3E-4348-8867-75B1F282B79D}"/>
              </a:ext>
            </a:extLst>
          </p:cNvPr>
          <p:cNvSpPr/>
          <p:nvPr/>
        </p:nvSpPr>
        <p:spPr>
          <a:xfrm>
            <a:off x="3378123" y="1718889"/>
            <a:ext cx="4833937" cy="10668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CÁCH NÓI</a:t>
            </a:r>
          </a:p>
          <a:p>
            <a:pPr algn="ctr" eaLnBrk="1" hangingPunct="1">
              <a:defRPr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DÙNG TRONG HỘI THOẠI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B507CF7-217B-8945-AF95-BDA2233124E8}"/>
              </a:ext>
            </a:extLst>
          </p:cNvPr>
          <p:cNvSpPr/>
          <p:nvPr/>
        </p:nvSpPr>
        <p:spPr>
          <a:xfrm>
            <a:off x="1911679" y="2907401"/>
            <a:ext cx="8368640" cy="184450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ja-JP" altLang="en-US" sz="2800" i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～んですが～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mở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câu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chuyện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mà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nói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muốn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bày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sau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lời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nghị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mời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gọi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hay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câu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xin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phép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defRPr/>
            </a:pPr>
            <a:endParaRPr lang="en-US" sz="2800" dirty="0">
              <a:solidFill>
                <a:schemeClr val="tx1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B552062-1D1A-3A4A-AB9A-6B9D9EA11ACE}"/>
              </a:ext>
            </a:extLst>
          </p:cNvPr>
          <p:cNvSpPr/>
          <p:nvPr/>
        </p:nvSpPr>
        <p:spPr>
          <a:xfrm>
            <a:off x="1911679" y="5052243"/>
            <a:ext cx="8288931" cy="1334638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50000"/>
              </a:lnSpc>
            </a:pPr>
            <a:r>
              <a:rPr lang="en-US" sz="2800" i="1" dirty="0">
                <a:solidFill>
                  <a:srgbClr val="FF0000"/>
                </a:solidFill>
              </a:rPr>
              <a:t>[</a:t>
            </a:r>
            <a:r>
              <a:rPr lang="ja-JP" altLang="en-US" sz="2800" i="1">
                <a:solidFill>
                  <a:srgbClr val="FF0000"/>
                </a:solidFill>
              </a:rPr>
              <a:t>が</a:t>
            </a:r>
            <a:r>
              <a:rPr lang="en-US" sz="2800" i="1" dirty="0">
                <a:solidFill>
                  <a:srgbClr val="FF0000"/>
                </a:solidFill>
              </a:rPr>
              <a:t>]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nối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câu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văn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,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mang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sắc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thái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ngập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ngừng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đắn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đo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nói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75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普通形んですが、</a:t>
            </a:r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＿＿</a:t>
            </a:r>
            <a:endParaRPr lang="vi-VN" altLang="ja-JP" sz="6000" dirty="0">
              <a:solidFill>
                <a:srgbClr val="FF0000"/>
              </a:solidFill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F08853B-66B9-CF48-9CCC-D8C396862C4A}"/>
              </a:ext>
            </a:extLst>
          </p:cNvPr>
          <p:cNvSpPr/>
          <p:nvPr/>
        </p:nvSpPr>
        <p:spPr>
          <a:xfrm>
            <a:off x="1060532" y="1894949"/>
            <a:ext cx="9741236" cy="523220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Câu</a:t>
            </a:r>
            <a:r>
              <a:rPr lang="en-US" sz="2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nhờ</a:t>
            </a:r>
            <a:r>
              <a:rPr lang="en-US" sz="2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vả</a:t>
            </a:r>
            <a:r>
              <a:rPr lang="en-US" sz="2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yêu</a:t>
            </a:r>
            <a:r>
              <a:rPr lang="en-US" sz="2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2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ai </a:t>
            </a:r>
            <a:r>
              <a:rPr lang="en-US" sz="28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làm</a:t>
            </a:r>
            <a:r>
              <a:rPr lang="en-US" sz="2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2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8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sz="2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bày</a:t>
            </a:r>
            <a:r>
              <a:rPr lang="en-US" sz="2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trước</a:t>
            </a:r>
            <a:r>
              <a:rPr lang="en-US" sz="2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8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do)</a:t>
            </a:r>
            <a:endParaRPr lang="en-US" sz="28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89FB00-65AB-0B45-B3B8-0612D57B4493}"/>
              </a:ext>
            </a:extLst>
          </p:cNvPr>
          <p:cNvSpPr/>
          <p:nvPr/>
        </p:nvSpPr>
        <p:spPr>
          <a:xfrm>
            <a:off x="224191" y="2606479"/>
            <a:ext cx="11640707" cy="107721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[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～んですが、～て　ください。</a:t>
            </a:r>
            <a:r>
              <a:rPr 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]</a:t>
            </a:r>
            <a:r>
              <a:rPr lang="vi-VN" sz="3200" dirty="0">
                <a:ea typeface="Yu Mincho" panose="02020400000000000000" pitchFamily="18" charset="-128"/>
              </a:rPr>
              <a:t> , </a:t>
            </a:r>
            <a:endParaRPr lang="en-US" sz="32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algn="ctr"/>
            <a:r>
              <a:rPr 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[</a:t>
            </a:r>
            <a:r>
              <a:rPr lang="ja-JP" altLang="en-US" sz="3200">
                <a:latin typeface="Yu Mincho" panose="02020400000000000000" pitchFamily="18" charset="-128"/>
                <a:ea typeface="Yu Mincho" panose="02020400000000000000" pitchFamily="18" charset="-128"/>
              </a:rPr>
              <a:t>～んですが、～て　くださいませんか。</a:t>
            </a:r>
            <a:r>
              <a:rPr lang="en-US" sz="3200" dirty="0">
                <a:latin typeface="Yu Mincho" panose="02020400000000000000" pitchFamily="18" charset="-128"/>
                <a:ea typeface="Yu Mincho" panose="02020400000000000000" pitchFamily="18" charset="-128"/>
              </a:rPr>
              <a:t>]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A57D62-3EDA-2545-A76A-07DFF34CAA9C}"/>
              </a:ext>
            </a:extLst>
          </p:cNvPr>
          <p:cNvSpPr/>
          <p:nvPr/>
        </p:nvSpPr>
        <p:spPr>
          <a:xfrm>
            <a:off x="224191" y="4783539"/>
            <a:ext cx="11068276" cy="2152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Tôi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muốn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Midori,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tôi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ạ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みどり公園へ　行きたい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んですが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、行き方を教えてもらえませんか。</a:t>
            </a:r>
            <a:endParaRPr lang="vi-VN" altLang="ja-JP" sz="2800" dirty="0"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5C1373-48C8-DB4E-8E0E-011E3CAA55F6}"/>
              </a:ext>
            </a:extLst>
          </p:cNvPr>
          <p:cNvSpPr/>
          <p:nvPr/>
        </p:nvSpPr>
        <p:spPr>
          <a:xfrm>
            <a:off x="149850" y="3827402"/>
            <a:ext cx="116407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Tôi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viết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thư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tiếng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nhật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bạn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giúp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tôi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chút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日本語で手紙を</a:t>
            </a:r>
            <a:r>
              <a:rPr lang="ja-JP" altLang="en-US" sz="2800" b="1">
                <a:latin typeface="Yu Mincho" panose="02020400000000000000" pitchFamily="18" charset="-128"/>
                <a:ea typeface="Yu Mincho" panose="02020400000000000000" pitchFamily="18" charset="-128"/>
              </a:rPr>
              <a:t>かいた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んですが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、ちょっとみていただけませんか？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872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普通形んですが、</a:t>
            </a:r>
            <a:r>
              <a:rPr lang="ja-JP" altLang="en-US" sz="6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＿＿</a:t>
            </a:r>
            <a:endParaRPr lang="vi-VN" altLang="ja-JP" sz="6000" dirty="0">
              <a:solidFill>
                <a:srgbClr val="FF0000"/>
              </a:solidFill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9A53FCC-828A-9E4A-AEB2-818F68F4265B}"/>
              </a:ext>
            </a:extLst>
          </p:cNvPr>
          <p:cNvSpPr/>
          <p:nvPr/>
        </p:nvSpPr>
        <p:spPr>
          <a:xfrm>
            <a:off x="1060531" y="1730139"/>
            <a:ext cx="9741236" cy="95410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i="1" dirty="0" err="1"/>
              <a:t>Câu</a:t>
            </a:r>
            <a:r>
              <a:rPr lang="en-US" sz="2800" b="1" i="1" dirty="0"/>
              <a:t> </a:t>
            </a:r>
            <a:r>
              <a:rPr lang="en-US" sz="2800" b="1" i="1" dirty="0" err="1"/>
              <a:t>hỏi</a:t>
            </a:r>
            <a:r>
              <a:rPr lang="en-US" sz="2800" b="1" i="1" dirty="0"/>
              <a:t> </a:t>
            </a:r>
            <a:r>
              <a:rPr lang="en-US" sz="2800" b="1" i="1" dirty="0" err="1"/>
              <a:t>phương</a:t>
            </a:r>
            <a:r>
              <a:rPr lang="en-US" sz="2800" b="1" i="1" dirty="0"/>
              <a:t> </a:t>
            </a:r>
            <a:r>
              <a:rPr lang="en-US" sz="2800" b="1" i="1" dirty="0" err="1"/>
              <a:t>pháp</a:t>
            </a:r>
            <a:r>
              <a:rPr lang="en-US" sz="2800" b="1" i="1" dirty="0"/>
              <a:t> </a:t>
            </a:r>
            <a:r>
              <a:rPr lang="en-US" sz="2800" b="1" i="1" dirty="0" err="1"/>
              <a:t>làm</a:t>
            </a:r>
            <a:r>
              <a:rPr lang="en-US" sz="2800" b="1" i="1" dirty="0"/>
              <a:t> </a:t>
            </a:r>
            <a:r>
              <a:rPr lang="en-US" sz="2800" b="1" i="1" dirty="0" err="1"/>
              <a:t>gì</a:t>
            </a:r>
            <a:r>
              <a:rPr lang="en-US" sz="2800" b="1" i="1" dirty="0"/>
              <a:t> hay </a:t>
            </a:r>
            <a:r>
              <a:rPr lang="en-US" sz="2800" b="1" i="1" dirty="0" err="1"/>
              <a:t>xin</a:t>
            </a:r>
            <a:r>
              <a:rPr lang="en-US" sz="2800" b="1" i="1" dirty="0"/>
              <a:t> </a:t>
            </a:r>
            <a:r>
              <a:rPr lang="en-US" sz="2800" b="1" i="1" dirty="0" err="1"/>
              <a:t>lời</a:t>
            </a:r>
            <a:r>
              <a:rPr lang="en-US" sz="2800" b="1" i="1" dirty="0"/>
              <a:t> </a:t>
            </a:r>
            <a:r>
              <a:rPr lang="en-US" sz="2800" b="1" i="1" dirty="0" err="1"/>
              <a:t>khuyên</a:t>
            </a:r>
            <a:r>
              <a:rPr lang="en-US" sz="2800" b="1" i="1" dirty="0"/>
              <a:t>(</a:t>
            </a:r>
            <a:r>
              <a:rPr lang="en-US" sz="2800" b="1" i="1" dirty="0" err="1"/>
              <a:t>trình</a:t>
            </a:r>
            <a:r>
              <a:rPr lang="en-US" sz="2800" b="1" i="1" dirty="0"/>
              <a:t> </a:t>
            </a:r>
            <a:r>
              <a:rPr lang="en-US" sz="2800" b="1" i="1" dirty="0" err="1"/>
              <a:t>bày</a:t>
            </a:r>
            <a:r>
              <a:rPr lang="en-US" sz="2800" b="1" i="1" dirty="0"/>
              <a:t> </a:t>
            </a:r>
            <a:r>
              <a:rPr lang="en-US" sz="2800" b="1" i="1" dirty="0" err="1"/>
              <a:t>trước</a:t>
            </a:r>
            <a:r>
              <a:rPr lang="en-US" sz="2800" b="1" i="1" dirty="0"/>
              <a:t> </a:t>
            </a:r>
            <a:r>
              <a:rPr lang="en-US" sz="2800" b="1" i="1" dirty="0" err="1"/>
              <a:t>lý</a:t>
            </a:r>
            <a:r>
              <a:rPr lang="en-US" sz="2800" b="1" i="1" dirty="0"/>
              <a:t> do, </a:t>
            </a:r>
            <a:r>
              <a:rPr lang="en-US" sz="2800" b="1" i="1" dirty="0" err="1"/>
              <a:t>tình</a:t>
            </a:r>
            <a:r>
              <a:rPr lang="en-US" sz="2800" b="1" i="1" dirty="0"/>
              <a:t> </a:t>
            </a:r>
            <a:r>
              <a:rPr lang="en-US" sz="2800" b="1" i="1" dirty="0" err="1"/>
              <a:t>trạng</a:t>
            </a:r>
            <a:r>
              <a:rPr lang="en-US" sz="2800" b="1" i="1" dirty="0"/>
              <a:t>)</a:t>
            </a:r>
            <a:endParaRPr lang="en-US" sz="28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8FBA83-C21F-554D-907B-106BAF4F560F}"/>
              </a:ext>
            </a:extLst>
          </p:cNvPr>
          <p:cNvSpPr/>
          <p:nvPr/>
        </p:nvSpPr>
        <p:spPr>
          <a:xfrm>
            <a:off x="110795" y="2844225"/>
            <a:ext cx="11640707" cy="584775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/>
              <a:t>[</a:t>
            </a:r>
            <a:r>
              <a:rPr lang="ja-JP" altLang="en-US" sz="3200"/>
              <a:t>～んですが、～たら　いいですか</a:t>
            </a:r>
            <a:r>
              <a:rPr lang="vi-VN" sz="3200" dirty="0"/>
              <a:t>]</a:t>
            </a:r>
            <a:endParaRPr lang="en-US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25956B-0EC0-F342-A8B0-2EFF4D12CAB7}"/>
              </a:ext>
            </a:extLst>
          </p:cNvPr>
          <p:cNvSpPr/>
          <p:nvPr/>
        </p:nvSpPr>
        <p:spPr>
          <a:xfrm>
            <a:off x="20348" y="3705656"/>
            <a:ext cx="11821600" cy="2429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Muốn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đại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sứ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quán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Nhật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hỏi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日本大使館へ　行きたい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んですが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、どう行ったらいいですか。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Muốn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biết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điện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thoại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FU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hỏi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ai) 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FPT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大学の電話番号を</a:t>
            </a:r>
            <a:r>
              <a:rPr lang="en-US" altLang="ja-JP" sz="2800" dirty="0">
                <a:latin typeface="Yu Mincho" panose="02020400000000000000" pitchFamily="18" charset="-128"/>
                <a:ea typeface="Yu Mincho" panose="02020400000000000000" pitchFamily="18" charset="-128"/>
              </a:rPr>
              <a:t>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知りたい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んですが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</a:rPr>
              <a:t>、だれに　聞いたらいいですか。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2395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348772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0B05A5C-05E9-B54A-9E58-5B5DA3F270E5}"/>
              </a:ext>
            </a:extLst>
          </p:cNvPr>
          <p:cNvSpPr txBox="1">
            <a:spLocks/>
          </p:cNvSpPr>
          <p:nvPr/>
        </p:nvSpPr>
        <p:spPr>
          <a:xfrm>
            <a:off x="261769" y="1768876"/>
            <a:ext cx="11342649" cy="48561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vi-VN" altLang="ja-JP" sz="3000" b="1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		</a:t>
            </a:r>
            <a:r>
              <a:rPr lang="ja-JP" altLang="en-US" sz="3000" b="1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三味線を習いたいです　・　いい教室を知りませんか</a:t>
            </a:r>
            <a:endParaRPr lang="en-US" sz="3000" b="1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ja-JP" altLang="en-US" sz="3000" b="1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　　</a:t>
            </a:r>
            <a:r>
              <a:rPr lang="en-US" sz="3000" b="1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  <a:sym typeface="Wingdings" pitchFamily="2" charset="2"/>
              </a:rPr>
              <a:t></a:t>
            </a:r>
            <a:r>
              <a:rPr lang="ja-JP" altLang="en-US" sz="3000" b="1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　　三味線を習いたいんですが、いい教室を知りませんか。</a:t>
            </a:r>
            <a:endParaRPr lang="en-US" sz="3000" b="1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ja-JP" altLang="en-US" sz="300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①　自転車を買いたいです　・　いい店を知りませんか</a:t>
            </a:r>
            <a:endParaRPr lang="vi-VN" altLang="ja-JP" sz="3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32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  <a:sym typeface="Wingdings 3" panose="05040102010807070707" pitchFamily="18" charset="2"/>
              </a:rPr>
              <a:t></a:t>
            </a:r>
            <a:endParaRPr lang="en-US" sz="3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ja-JP" altLang="en-US" sz="300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②　髪を切りたいです　・　いい美容院を教えてもらえませんか</a:t>
            </a:r>
            <a:endParaRPr lang="vi-VN" altLang="ja-JP" sz="3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n-US" sz="32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  <a:sym typeface="Wingdings 3" panose="05040102010807070707" pitchFamily="18" charset="2"/>
              </a:rPr>
              <a:t></a:t>
            </a:r>
            <a:endParaRPr lang="en-US" sz="3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ja-JP" altLang="en-US" sz="300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　</a:t>
            </a:r>
            <a:endParaRPr lang="vi-VN" altLang="ja-JP" sz="3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5ECB7-A16F-CD4A-A4E5-68CCD5F734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5103" y="5034497"/>
            <a:ext cx="2455128" cy="182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378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 cap="none" spc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cap="none" spc="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 cap="none" spc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別冊</a:t>
            </a:r>
            <a:r>
              <a:rPr lang="en-US" altLang="ja-JP" sz="6000" b="1" cap="none" spc="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956F36-5C3B-A54B-9588-34A93F9B43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6872" y="1674729"/>
            <a:ext cx="2455128" cy="209494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EE193A1-6208-DD4D-9003-DDD86EEE2578}"/>
              </a:ext>
            </a:extLst>
          </p:cNvPr>
          <p:cNvSpPr/>
          <p:nvPr/>
        </p:nvSpPr>
        <p:spPr>
          <a:xfrm>
            <a:off x="0" y="1867731"/>
            <a:ext cx="12389005" cy="4685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300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③　おなかが痛いです・どこか病院を知りませんか</a:t>
            </a:r>
            <a:endParaRPr lang="vi-VN" altLang="ja-JP" sz="3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  <a:sym typeface="Wingdings 3" panose="05040102010807070707" pitchFamily="18" charset="2"/>
              </a:rPr>
              <a:t></a:t>
            </a:r>
            <a:endParaRPr lang="vi-VN" altLang="ja-JP" sz="3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ja-JP" altLang="en-US" sz="300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④　空港へ行きたいです・空港へ行くバスは何番ですか　</a:t>
            </a:r>
            <a:endParaRPr lang="vi-VN" altLang="ja-JP" sz="3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  <a:sym typeface="Wingdings 3" panose="05040102010807070707" pitchFamily="18" charset="2"/>
              </a:rPr>
              <a:t></a:t>
            </a:r>
            <a:endParaRPr lang="en-US" sz="2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ja-JP" altLang="en-US" sz="300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⑤　今度、サカイ電器でセールがあります　・　一緒に行きませんか　</a:t>
            </a:r>
            <a:endParaRPr lang="vi-VN" altLang="ja-JP" sz="3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  <a:sym typeface="Wingdings 3" panose="05040102010807070707" pitchFamily="18" charset="2"/>
              </a:rPr>
              <a:t></a:t>
            </a:r>
            <a:endParaRPr lang="en-US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70000"/>
              </a:lnSpc>
            </a:pPr>
            <a:endParaRPr lang="en-US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89710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693</Words>
  <Application>Microsoft Macintosh PowerPoint</Application>
  <PresentationFormat>Widescreen</PresentationFormat>
  <Paragraphs>87</Paragraphs>
  <Slides>16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MS PMincho</vt:lpstr>
      <vt:lpstr>游明朝</vt:lpstr>
      <vt:lpstr>游明朝</vt:lpstr>
      <vt:lpstr>Arial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32</cp:revision>
  <dcterms:created xsi:type="dcterms:W3CDTF">2021-07-24T07:19:34Z</dcterms:created>
  <dcterms:modified xsi:type="dcterms:W3CDTF">2021-07-30T15:35:33Z</dcterms:modified>
</cp:coreProperties>
</file>

<file path=docProps/thumbnail.jpeg>
</file>